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5" r:id="rId1"/>
  </p:sldMasterIdLst>
  <p:notesMasterIdLst>
    <p:notesMasterId r:id="rId17"/>
  </p:notesMasterIdLst>
  <p:handoutMasterIdLst>
    <p:handoutMasterId r:id="rId18"/>
  </p:handoutMasterIdLst>
  <p:sldIdLst>
    <p:sldId id="256" r:id="rId2"/>
    <p:sldId id="257" r:id="rId3"/>
    <p:sldId id="265" r:id="rId4"/>
    <p:sldId id="258" r:id="rId5"/>
    <p:sldId id="259" r:id="rId6"/>
    <p:sldId id="268" r:id="rId7"/>
    <p:sldId id="269" r:id="rId8"/>
    <p:sldId id="270" r:id="rId9"/>
    <p:sldId id="266" r:id="rId10"/>
    <p:sldId id="275" r:id="rId11"/>
    <p:sldId id="271" r:id="rId12"/>
    <p:sldId id="272" r:id="rId13"/>
    <p:sldId id="267" r:id="rId14"/>
    <p:sldId id="273" r:id="rId15"/>
    <p:sldId id="274" r:id="rId16"/>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6410" autoAdjust="0"/>
  </p:normalViewPr>
  <p:slideViewPr>
    <p:cSldViewPr snapToGrid="0">
      <p:cViewPr varScale="1">
        <p:scale>
          <a:sx n="89" d="100"/>
          <a:sy n="89" d="100"/>
        </p:scale>
        <p:origin x="1434"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0D96CC8-0263-4349-AF7D-C2334CAB680A}" type="datetimeFigureOut">
              <a:rPr lang="pt-BR" smtClean="0"/>
              <a:t>23/11/2014</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pt-BR" smtClean="0"/>
              <a:t>(Debevec 1998)</a:t>
            </a:r>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148907-9B33-450E-8E3D-A418148C519B}" type="slidenum">
              <a:rPr lang="pt-BR" smtClean="0"/>
              <a:t>‹nº›</a:t>
            </a:fld>
            <a:endParaRPr lang="pt-BR"/>
          </a:p>
        </p:txBody>
      </p:sp>
    </p:spTree>
    <p:extLst>
      <p:ext uri="{BB962C8B-B14F-4D97-AF65-F5344CB8AC3E}">
        <p14:creationId xmlns:p14="http://schemas.microsoft.com/office/powerpoint/2010/main" val="2052760534"/>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png>
</file>

<file path=ppt/media/image2.png>
</file>

<file path=ppt/media/image3.png>
</file>

<file path=ppt/media/image4.png>
</file>

<file path=ppt/media/image5.png>
</file>

<file path=ppt/media/image6.png>
</file>

<file path=ppt/media/image7.png>
</file>

<file path=ppt/media/image8.wm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31984C-10DD-4D0D-9E79-49633B30628A}" type="datetimeFigureOut">
              <a:rPr lang="pt-BR" smtClean="0"/>
              <a:t>23/11/2014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pt-BR" smtClean="0"/>
              <a:t>(Debevec 1998)</a:t>
            </a:r>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39040A-DE91-47C6-8AB1-EBE65533D55F}" type="slidenum">
              <a:rPr lang="pt-BR" smtClean="0"/>
              <a:t>‹nº›</a:t>
            </a:fld>
            <a:endParaRPr lang="pt-BR"/>
          </a:p>
        </p:txBody>
      </p:sp>
    </p:spTree>
    <p:extLst>
      <p:ext uri="{BB962C8B-B14F-4D97-AF65-F5344CB8AC3E}">
        <p14:creationId xmlns:p14="http://schemas.microsoft.com/office/powerpoint/2010/main" val="400627127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9639040A-DE91-47C6-8AB1-EBE65533D55F}" type="slidenum">
              <a:rPr lang="pt-BR" smtClean="0"/>
              <a:t>1</a:t>
            </a:fld>
            <a:endParaRPr lang="pt-BR"/>
          </a:p>
        </p:txBody>
      </p:sp>
    </p:spTree>
    <p:extLst>
      <p:ext uri="{BB962C8B-B14F-4D97-AF65-F5344CB8AC3E}">
        <p14:creationId xmlns:p14="http://schemas.microsoft.com/office/powerpoint/2010/main" val="58908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9639040A-DE91-47C6-8AB1-EBE65533D55F}" type="slidenum">
              <a:rPr lang="pt-BR" smtClean="0"/>
              <a:t>2</a:t>
            </a:fld>
            <a:endParaRPr lang="pt-BR"/>
          </a:p>
        </p:txBody>
      </p:sp>
    </p:spTree>
    <p:extLst>
      <p:ext uri="{BB962C8B-B14F-4D97-AF65-F5344CB8AC3E}">
        <p14:creationId xmlns:p14="http://schemas.microsoft.com/office/powerpoint/2010/main" val="889676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9639040A-DE91-47C6-8AB1-EBE65533D55F}" type="slidenum">
              <a:rPr lang="pt-BR" smtClean="0"/>
              <a:t>3</a:t>
            </a:fld>
            <a:endParaRPr lang="pt-BR"/>
          </a:p>
        </p:txBody>
      </p:sp>
    </p:spTree>
    <p:extLst>
      <p:ext uri="{BB962C8B-B14F-4D97-AF65-F5344CB8AC3E}">
        <p14:creationId xmlns:p14="http://schemas.microsoft.com/office/powerpoint/2010/main" val="147738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Espaço Reservado para Anotaçõ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mc:Choice>
        <mc:Fallback xmlns="">
          <p:sp>
            <p:nvSpPr>
              <p:cNvPr id="3" name="Espaço Reservado para Anotaçõ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Accurately recording light in a scene is difficult because of the high dynamic range that scenes typically exhibit; this wide range of brightness is the result of light sources being relatively concentrated.</a:t>
                </a:r>
              </a:p>
              <a:p>
                <a:r>
                  <a:rPr lang="en-US" sz="1200" b="0" i="0" u="none" strike="noStrike" kern="1200" baseline="0" dirty="0" smtClean="0">
                    <a:solidFill>
                      <a:schemeClr val="tx1"/>
                    </a:solidFill>
                    <a:latin typeface="+mn-lt"/>
                    <a:ea typeface="+mn-ea"/>
                    <a:cs typeface="+mn-cs"/>
                  </a:rPr>
                  <a:t>As a result, the intensity of a source is often two to six orders of magnitude larger than the intensity of the non-emissive parts of an environment. However, it is necessary to accurately record both</a:t>
                </a:r>
              </a:p>
              <a:p>
                <a:r>
                  <a:rPr lang="en-US" sz="1200" b="0" i="0" u="none" strike="noStrike" kern="1200" baseline="0" dirty="0" smtClean="0">
                    <a:solidFill>
                      <a:schemeClr val="tx1"/>
                    </a:solidFill>
                    <a:latin typeface="+mn-lt"/>
                    <a:ea typeface="+mn-ea"/>
                    <a:cs typeface="+mn-cs"/>
                  </a:rPr>
                  <a:t>the large areas of indirect light from the environment and the concentrated areas of direct light from the sources since both are significant parts of the illumination solution.</a:t>
                </a:r>
              </a:p>
              <a:p>
                <a:endParaRPr lang="en-US" dirty="0" smtClean="0"/>
              </a:p>
              <a:p>
                <a:r>
                  <a:rPr lang="en-US" dirty="0" smtClean="0"/>
                  <a:t>HDR</a:t>
                </a:r>
                <a:r>
                  <a:rPr lang="en-US" baseline="0" dirty="0" smtClean="0"/>
                  <a:t> images are stores using a float (usually 32 bits) per channel – which gives us 96 bits per pixel, instead of the usual 24bits per pixel we have when using .jpeg images</a:t>
                </a:r>
              </a:p>
              <a:p>
                <a:endParaRPr lang="en-US" baseline="0" dirty="0" smtClean="0"/>
              </a:p>
              <a:p>
                <a:r>
                  <a:rPr lang="pt-BR" sz="1200" i="0" kern="1200">
                    <a:solidFill>
                      <a:schemeClr val="tx1"/>
                    </a:solidFill>
                    <a:effectLst/>
                    <a:latin typeface="+mn-lt"/>
                    <a:ea typeface="+mn-ea"/>
                    <a:cs typeface="+mn-cs"/>
                  </a:rPr>
                  <a:t>𝐿</a:t>
                </a:r>
                <a:r>
                  <a:rPr lang="pt-BR" sz="1200" i="0" kern="1200" smtClean="0">
                    <a:solidFill>
                      <a:schemeClr val="tx1"/>
                    </a:solidFill>
                    <a:effectLst/>
                    <a:latin typeface="+mn-lt"/>
                    <a:ea typeface="+mn-ea"/>
                    <a:cs typeface="+mn-cs"/>
                  </a:rPr>
                  <a:t>^</a:t>
                </a:r>
                <a:r>
                  <a:rPr lang="pt-BR" sz="1200" i="0" kern="1200">
                    <a:solidFill>
                      <a:schemeClr val="tx1"/>
                    </a:solidFill>
                    <a:effectLst/>
                    <a:latin typeface="+mn-lt"/>
                    <a:ea typeface="+mn-ea"/>
                    <a:cs typeface="+mn-cs"/>
                  </a:rPr>
                  <a:t>𝑟 (𝑃,𝑤_𝑜 )=  𝐿^𝑒 (𝑃,𝑤_𝑜 )+∫18_(𝑤_(𝑖∈𝑆_+^2 (𝑃)))▒〖𝐿^𝑖 (𝑃,−𝑤_𝑖 ) 𝑓_𝑟 (𝑃,𝑤_𝑖,𝑤_𝑜 ) 〗 〖(𝑤〗_𝑖.𝑛)𝑑𝑤_𝑖</a:t>
                </a:r>
                <a:endParaRPr lang="pt-BR" dirty="0" smtClean="0"/>
              </a:p>
              <a:p>
                <a:endParaRPr lang="en-US" dirty="0" smtClean="0"/>
              </a:p>
              <a:p>
                <a:r>
                  <a:rPr lang="en-US" sz="1200" b="0" i="0" u="none" strike="noStrike" kern="1200" baseline="0" dirty="0" smtClean="0">
                    <a:solidFill>
                      <a:schemeClr val="tx1"/>
                    </a:solidFill>
                    <a:latin typeface="+mn-lt"/>
                    <a:ea typeface="+mn-ea"/>
                    <a:cs typeface="+mn-cs"/>
                  </a:rPr>
                  <a:t>Lastly, the ball will not reflect the scene directly behind it, and will poorly sample the area nearby. If care is taken in positioning the ball and camera, these effects can be minimized and will have a negligible effect on the final</a:t>
                </a:r>
              </a:p>
              <a:p>
                <a:r>
                  <a:rPr lang="en-US" sz="1200" b="0" i="0" u="none" strike="noStrike" kern="1200" baseline="0" dirty="0" smtClean="0">
                    <a:solidFill>
                      <a:schemeClr val="tx1"/>
                    </a:solidFill>
                    <a:latin typeface="+mn-lt"/>
                    <a:ea typeface="+mn-ea"/>
                    <a:cs typeface="+mn-cs"/>
                  </a:rPr>
                  <a:t>renderings. If the artifacts are significant, the images can be fixed manually in image editing program or by selectively combining images of the ball taken from different directions;</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pixel values are linearly proportional to the amount of light in the real </a:t>
                </a:r>
                <a:r>
                  <a:rPr lang="pt-BR" sz="1200" b="0" i="0" u="none" strike="noStrike" kern="1200" baseline="0" dirty="0" smtClean="0">
                    <a:solidFill>
                      <a:schemeClr val="tx1"/>
                    </a:solidFill>
                    <a:latin typeface="+mn-lt"/>
                    <a:ea typeface="+mn-ea"/>
                    <a:cs typeface="+mn-cs"/>
                  </a:rPr>
                  <a:t>world.</a:t>
                </a:r>
                <a:endParaRPr lang="pt-BR" dirty="0"/>
              </a:p>
            </p:txBody>
          </p:sp>
        </mc:Fallback>
      </mc:AlternateContent>
      <p:sp>
        <p:nvSpPr>
          <p:cNvPr id="4" name="Espaço Reservado para Número de Slide 3"/>
          <p:cNvSpPr>
            <a:spLocks noGrp="1"/>
          </p:cNvSpPr>
          <p:nvPr>
            <p:ph type="sldNum" sz="quarter" idx="10"/>
          </p:nvPr>
        </p:nvSpPr>
        <p:spPr/>
        <p:txBody>
          <a:bodyPr/>
          <a:lstStyle/>
          <a:p>
            <a:fld id="{9639040A-DE91-47C6-8AB1-EBE65533D55F}" type="slidenum">
              <a:rPr lang="pt-BR" smtClean="0"/>
              <a:t>4</a:t>
            </a:fld>
            <a:endParaRPr lang="pt-BR"/>
          </a:p>
        </p:txBody>
      </p:sp>
    </p:spTree>
    <p:extLst>
      <p:ext uri="{BB962C8B-B14F-4D97-AF65-F5344CB8AC3E}">
        <p14:creationId xmlns:p14="http://schemas.microsoft.com/office/powerpoint/2010/main" val="378783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9639040A-DE91-47C6-8AB1-EBE65533D55F}" type="slidenum">
              <a:rPr lang="pt-BR" smtClean="0"/>
              <a:t>5</a:t>
            </a:fld>
            <a:endParaRPr lang="pt-BR"/>
          </a:p>
        </p:txBody>
      </p:sp>
    </p:spTree>
    <p:extLst>
      <p:ext uri="{BB962C8B-B14F-4D97-AF65-F5344CB8AC3E}">
        <p14:creationId xmlns:p14="http://schemas.microsoft.com/office/powerpoint/2010/main" val="967695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pt-BR" smtClean="0"/>
              <a:t>Clique para editar o título mestre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6EA622BC-51FE-48F0-A8AD-62BB51EF3065}"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2111285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C3ED6C27-C2F8-4DDD-B661-E2EFF823F486}" type="datetime1">
              <a:rPr lang="pt-BR" smtClean="0"/>
              <a:t>23/11/2014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1850600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pt-BR" smtClean="0"/>
              <a:t>Clique para editar o título mestre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309DAAD2-A1D5-4A1B-AAE5-9D7205049C68}"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1327883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pt-BR" smtClean="0"/>
              <a:t>Clique para editar o título mestre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pt-BR" smtClean="0"/>
              <a:t>Clique para editar o texto mestre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29DAC5A6-62AF-4B6E-BBBC-84E28ADCB108}"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3129608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00FC223A-87F9-4460-B903-A474B6D91797}"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9816626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na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smtClean="0"/>
              <a:t>Clique para editar o título mestre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F034564-DB22-406E-968E-B0AEE40F19A7}" type="datetime1">
              <a:rPr lang="pt-BR" smtClean="0"/>
              <a:t>23/11/2014</a:t>
            </a:fld>
            <a:endParaRPr lang="pt-BR"/>
          </a:p>
        </p:txBody>
      </p:sp>
      <p:sp>
        <p:nvSpPr>
          <p:cNvPr id="4"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41536775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Colunas de Image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smtClean="0"/>
              <a:t>Clique para editar o título mestre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6C2D9B7-FEC0-4EF8-9C22-1BDD4FA62590}" type="datetime1">
              <a:rPr lang="pt-BR" smtClean="0"/>
              <a:t>23/11/2014</a:t>
            </a:fld>
            <a:endParaRPr lang="pt-BR"/>
          </a:p>
        </p:txBody>
      </p:sp>
      <p:sp>
        <p:nvSpPr>
          <p:cNvPr id="4"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1490182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nchor="t" anchorCtr="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A667B1F0-3B7E-4A4E-9992-BEC041B3EEF5}"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24827445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10F6C87A-AEA9-4A05-A282-498ECA1C98C5}"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440618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3"/>
          <p:cNvSpPr>
            <a:spLocks noGrp="1"/>
          </p:cNvSpPr>
          <p:nvPr>
            <p:ph type="dt" sz="half" idx="10"/>
          </p:nvPr>
        </p:nvSpPr>
        <p:spPr/>
        <p:txBody>
          <a:bodyPr/>
          <a:lstStyle/>
          <a:p>
            <a:fld id="{0783DC7D-A027-4B75-8344-884C97C3D9B3}"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2119836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4B9F1A71-5BBD-4161-88D5-89EFCB11FA5F}" type="datetime1">
              <a:rPr lang="pt-BR" smtClean="0"/>
              <a:t>23/11/2014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581016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DAF49A12-6F3A-40DA-8FBB-A9D7A730A53B}" type="datetime1">
              <a:rPr lang="pt-BR" smtClean="0"/>
              <a:t>23/11/2014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436121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6DFD18BE-5A4E-4A81-AE3A-A9D8F3B21B3E}" type="datetime1">
              <a:rPr lang="pt-BR" smtClean="0"/>
              <a:t>23/11/2014</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1199387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7" name="Date Placeholder 2"/>
          <p:cNvSpPr>
            <a:spLocks noGrp="1"/>
          </p:cNvSpPr>
          <p:nvPr>
            <p:ph type="dt" sz="half" idx="10"/>
          </p:nvPr>
        </p:nvSpPr>
        <p:spPr/>
        <p:txBody>
          <a:bodyPr/>
          <a:lstStyle/>
          <a:p>
            <a:fld id="{AB2273C3-73B6-4768-9728-5CA39A8DCE6F}" type="datetime1">
              <a:rPr lang="pt-BR" smtClean="0"/>
              <a:t>23/11/2014</a:t>
            </a:fld>
            <a:endParaRPr lang="pt-BR"/>
          </a:p>
        </p:txBody>
      </p:sp>
      <p:sp>
        <p:nvSpPr>
          <p:cNvPr id="5" name="Footer Placeholder 3"/>
          <p:cNvSpPr>
            <a:spLocks noGrp="1"/>
          </p:cNvSpPr>
          <p:nvPr>
            <p:ph type="ftr" sz="quarter" idx="11"/>
          </p:nvPr>
        </p:nvSpPr>
        <p:spPr/>
        <p:txBody>
          <a:bodyPr/>
          <a:lstStyle/>
          <a:p>
            <a:endParaRPr lang="pt-BR"/>
          </a:p>
        </p:txBody>
      </p:sp>
      <p:sp>
        <p:nvSpPr>
          <p:cNvPr id="6" name="Slide Number Placeholder 4"/>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2403939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2BE8DE1-AA39-48EB-8202-564A75B4BA64}" type="datetime1">
              <a:rPr lang="pt-BR" smtClean="0"/>
              <a:t>23/11/2014</a:t>
            </a:fld>
            <a:endParaRPr lang="pt-BR"/>
          </a:p>
        </p:txBody>
      </p:sp>
      <p:sp>
        <p:nvSpPr>
          <p:cNvPr id="5" name="Footer Placeholder 2"/>
          <p:cNvSpPr>
            <a:spLocks noGrp="1"/>
          </p:cNvSpPr>
          <p:nvPr>
            <p:ph type="ftr" sz="quarter" idx="11"/>
          </p:nvPr>
        </p:nvSpPr>
        <p:spPr/>
        <p:txBody>
          <a:bodyPr/>
          <a:lstStyle/>
          <a:p>
            <a:endParaRPr lang="pt-BR"/>
          </a:p>
        </p:txBody>
      </p:sp>
      <p:sp>
        <p:nvSpPr>
          <p:cNvPr id="6" name="Slide Number Placeholder 3"/>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83776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pt-BR" smtClean="0"/>
              <a:t>Clique para editar o título mestre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7" name="Date Placeholder 4"/>
          <p:cNvSpPr>
            <a:spLocks noGrp="1"/>
          </p:cNvSpPr>
          <p:nvPr>
            <p:ph type="dt" sz="half" idx="10"/>
          </p:nvPr>
        </p:nvSpPr>
        <p:spPr/>
        <p:txBody>
          <a:bodyPr/>
          <a:lstStyle/>
          <a:p>
            <a:fld id="{EF4DB072-986D-4196-98B6-69C94AB67CB9}" type="datetime1">
              <a:rPr lang="pt-BR" smtClean="0"/>
              <a:t>23/11/2014</a:t>
            </a:fld>
            <a:endParaRPr lang="pt-BR"/>
          </a:p>
        </p:txBody>
      </p:sp>
      <p:sp>
        <p:nvSpPr>
          <p:cNvPr id="5" name="Footer Placeholder 5"/>
          <p:cNvSpPr>
            <a:spLocks noGrp="1"/>
          </p:cNvSpPr>
          <p:nvPr>
            <p:ph type="ftr" sz="quarter" idx="11"/>
          </p:nvPr>
        </p:nvSpPr>
        <p:spPr/>
        <p:txBody>
          <a:bodyPr/>
          <a:lstStyle/>
          <a:p>
            <a:endParaRPr lang="pt-BR"/>
          </a:p>
        </p:txBody>
      </p:sp>
      <p:sp>
        <p:nvSpPr>
          <p:cNvPr id="6" name="Slide Number Placeholder 6"/>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3066653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FE32A3BA-C2C1-4237-A36E-833EB4A66D6C}" type="datetime1">
              <a:rPr lang="pt-BR" smtClean="0"/>
              <a:t>23/11/2014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C8A821F1-B3F8-41DF-A3F3-997E9B87A88E}" type="slidenum">
              <a:rPr lang="pt-BR" smtClean="0"/>
              <a:t>‹nº›</a:t>
            </a:fld>
            <a:endParaRPr lang="pt-BR"/>
          </a:p>
        </p:txBody>
      </p:sp>
    </p:spTree>
    <p:extLst>
      <p:ext uri="{BB962C8B-B14F-4D97-AF65-F5344CB8AC3E}">
        <p14:creationId xmlns:p14="http://schemas.microsoft.com/office/powerpoint/2010/main" val="297469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pt-BR" smtClean="0"/>
              <a:t>Clique para editar o título mestre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6C5073A-4709-40E4-95ED-C79E76DDE450}" type="datetime1">
              <a:rPr lang="pt-BR" smtClean="0"/>
              <a:t>23/11/2014</a:t>
            </a:fld>
            <a:endParaRPr lang="pt-B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pt-B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8A821F1-B3F8-41DF-A3F3-997E9B87A88E}" type="slidenum">
              <a:rPr lang="pt-BR" smtClean="0"/>
              <a:t>‹nº›</a:t>
            </a:fld>
            <a:endParaRPr lang="pt-BR"/>
          </a:p>
        </p:txBody>
      </p:sp>
    </p:spTree>
    <p:extLst>
      <p:ext uri="{BB962C8B-B14F-4D97-AF65-F5344CB8AC3E}">
        <p14:creationId xmlns:p14="http://schemas.microsoft.com/office/powerpoint/2010/main" val="285479853"/>
      </p:ext>
    </p:extLst>
  </p:cSld>
  <p:clrMap bg1="dk1" tx1="lt1" bg2="dk2" tx2="lt2" accent1="accent1" accent2="accent2" accent3="accent3" accent4="accent4" accent5="accent5" accent6="accent6" hlink="hlink" folHlink="folHlink"/>
  <p:sldLayoutIdLst>
    <p:sldLayoutId id="2147483946" r:id="rId1"/>
    <p:sldLayoutId id="2147483947" r:id="rId2"/>
    <p:sldLayoutId id="2147483948" r:id="rId3"/>
    <p:sldLayoutId id="2147483949" r:id="rId4"/>
    <p:sldLayoutId id="2147483950" r:id="rId5"/>
    <p:sldLayoutId id="2147483951" r:id="rId6"/>
    <p:sldLayoutId id="2147483952" r:id="rId7"/>
    <p:sldLayoutId id="2147483953" r:id="rId8"/>
    <p:sldLayoutId id="2147483954" r:id="rId9"/>
    <p:sldLayoutId id="2147483955" r:id="rId10"/>
    <p:sldLayoutId id="2147483956" r:id="rId11"/>
    <p:sldLayoutId id="2147483957" r:id="rId12"/>
    <p:sldLayoutId id="2147483958" r:id="rId13"/>
    <p:sldLayoutId id="2147483959" r:id="rId14"/>
    <p:sldLayoutId id="2147483960" r:id="rId15"/>
    <p:sldLayoutId id="2147483961" r:id="rId16"/>
    <p:sldLayoutId id="2147483962"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10.tif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8.wmf"/><Relationship Id="rId5" Type="http://schemas.openxmlformats.org/officeDocument/2006/relationships/oleObject" Target="../embeddings/oleObject1.bin"/><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413139" y="758984"/>
            <a:ext cx="8825658" cy="3329581"/>
          </a:xfrm>
        </p:spPr>
        <p:txBody>
          <a:bodyPr/>
          <a:lstStyle/>
          <a:p>
            <a:r>
              <a:rPr lang="pt-BR" sz="4400" b="1" dirty="0"/>
              <a:t>Estimação de iluminação para diferentes horários através de </a:t>
            </a:r>
            <a:r>
              <a:rPr lang="pt-BR" sz="4400" b="1" i="1" dirty="0"/>
              <a:t>light </a:t>
            </a:r>
            <a:r>
              <a:rPr lang="pt-BR" sz="4400" b="1" i="1" dirty="0" err="1"/>
              <a:t>probes</a:t>
            </a:r>
            <a:r>
              <a:rPr lang="pt-BR" sz="4400" b="1" dirty="0"/>
              <a:t> temporalmente variáveis</a:t>
            </a:r>
            <a:endParaRPr lang="pt-BR" sz="4400" dirty="0"/>
          </a:p>
        </p:txBody>
      </p:sp>
      <p:sp>
        <p:nvSpPr>
          <p:cNvPr id="3" name="Subtítulo 2"/>
          <p:cNvSpPr>
            <a:spLocks noGrp="1"/>
          </p:cNvSpPr>
          <p:nvPr>
            <p:ph type="subTitle" idx="1"/>
          </p:nvPr>
        </p:nvSpPr>
        <p:spPr/>
        <p:txBody>
          <a:bodyPr/>
          <a:lstStyle/>
          <a:p>
            <a:r>
              <a:rPr lang="pt-BR" sz="1400" dirty="0"/>
              <a:t>Caio de Freitas Valente – 6552442</a:t>
            </a:r>
          </a:p>
          <a:p>
            <a:r>
              <a:rPr lang="pt-BR" sz="1400" dirty="0"/>
              <a:t>Thiago de Gouveia Nunes – 6797289</a:t>
            </a:r>
          </a:p>
          <a:p>
            <a:endParaRPr lang="pt-BR" dirty="0"/>
          </a:p>
        </p:txBody>
      </p:sp>
      <p:pic>
        <p:nvPicPr>
          <p:cNvPr id="1026" name="Picture 2" descr="https://lh6.googleusercontent.com/RvYtG5GiYrUqzHwGy0scyqlTL1Wprwcv7EfVrjBkpFOv7EvVcXEFeVqNJWlfLKFRz9J7-ssJoS8tcJky3brtH2qaW4KbIm_ngLLgRMuVWgwmWIu0p6bSU00nbntfwJrFYxh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6827" y="14590"/>
            <a:ext cx="998128" cy="14332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3.googleusercontent.com/1CSCnuDK6q_mid9cxm6ayGPDSBVcl8dVVtYP1qoVi1GS3xS-flkqFsZBlzh0_O3YPlSij97l1bNT1Ct8FMghop1KyqCzIlqFIBvgQXcO2X1D-PB58-pTE8rIOe-169-m4A-B"/>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046233" y="14590"/>
            <a:ext cx="1001242" cy="11754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5142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Interpolações</a:t>
            </a:r>
            <a:endParaRPr lang="pt-BR" dirty="0"/>
          </a:p>
        </p:txBody>
      </p:sp>
      <mc:AlternateContent xmlns:mc="http://schemas.openxmlformats.org/markup-compatibility/2006" xmlns:a14="http://schemas.microsoft.com/office/drawing/2010/main">
        <mc:Choice Requires="a14">
          <p:sp>
            <p:nvSpPr>
              <p:cNvPr id="3" name="Espaço Reservado para Conteúdo 2"/>
              <p:cNvSpPr>
                <a:spLocks noGrp="1"/>
              </p:cNvSpPr>
              <p:nvPr>
                <p:ph idx="1"/>
              </p:nvPr>
            </p:nvSpPr>
            <p:spPr/>
            <p:txBody>
              <a:bodyPr/>
              <a:lstStyle/>
              <a:p>
                <a:r>
                  <a:rPr lang="en-US" dirty="0" smtClean="0"/>
                  <a:t>Todas as </a:t>
                </a:r>
                <a:r>
                  <a:rPr lang="en-US" dirty="0" err="1" smtClean="0"/>
                  <a:t>interpolacoes</a:t>
                </a:r>
                <a:r>
                  <a:rPr lang="en-US" dirty="0" smtClean="0"/>
                  <a:t> sao </a:t>
                </a:r>
                <a:r>
                  <a:rPr lang="en-US" dirty="0" err="1" smtClean="0"/>
                  <a:t>feitas</a:t>
                </a:r>
                <a:r>
                  <a:rPr lang="en-US" dirty="0" smtClean="0"/>
                  <a:t> </a:t>
                </a:r>
                <a:r>
                  <a:rPr lang="en-US" dirty="0" err="1" smtClean="0"/>
                  <a:t>nas</a:t>
                </a:r>
                <a:r>
                  <a:rPr lang="en-US" dirty="0" smtClean="0"/>
                  <a:t> </a:t>
                </a:r>
                <a:r>
                  <a:rPr lang="en-US" dirty="0" err="1" smtClean="0"/>
                  <a:t>intensidades</a:t>
                </a:r>
                <a:r>
                  <a:rPr lang="en-US" dirty="0" smtClean="0"/>
                  <a:t> de cada pixel</a:t>
                </a:r>
              </a:p>
              <a:p>
                <a:r>
                  <a:rPr lang="en-US" dirty="0" smtClean="0"/>
                  <a:t>As </a:t>
                </a:r>
                <a:r>
                  <a:rPr lang="en-US" dirty="0" err="1" smtClean="0"/>
                  <a:t>variacoes</a:t>
                </a:r>
                <a:r>
                  <a:rPr lang="en-US" dirty="0" smtClean="0"/>
                  <a:t> se </a:t>
                </a:r>
                <a:r>
                  <a:rPr lang="en-US" dirty="0" err="1" smtClean="0"/>
                  <a:t>dao</a:t>
                </a:r>
                <a:r>
                  <a:rPr lang="en-US" dirty="0" smtClean="0"/>
                  <a:t> em </a:t>
                </a:r>
                <a:r>
                  <a:rPr lang="en-US" dirty="0" err="1" smtClean="0"/>
                  <a:t>relacao</a:t>
                </a:r>
                <a:r>
                  <a:rPr lang="en-US" dirty="0" smtClean="0"/>
                  <a:t> </a:t>
                </a:r>
                <a:r>
                  <a:rPr lang="en-US" dirty="0" err="1" smtClean="0"/>
                  <a:t>ao</a:t>
                </a:r>
                <a:r>
                  <a:rPr lang="en-US" dirty="0" smtClean="0"/>
                  <a:t> tempo</a:t>
                </a:r>
              </a:p>
              <a:p>
                <a14:m>
                  <m:oMath xmlns:m="http://schemas.openxmlformats.org/officeDocument/2006/math">
                    <m:r>
                      <a:rPr lang="en-US" b="0" i="1" smtClean="0">
                        <a:latin typeface="Cambria Math" panose="02040503050406030204" pitchFamily="18" charset="0"/>
                      </a:rPr>
                      <m:t>…, </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m:t>
                        </m:r>
                        <m:r>
                          <a:rPr lang="en-US" b="0" i="1" smtClean="0">
                            <a:latin typeface="Cambria Math" panose="02040503050406030204" pitchFamily="18" charset="0"/>
                          </a:rPr>
                          <m:t>3</m:t>
                        </m:r>
                      </m:sub>
                    </m:sSub>
                    <m:r>
                      <a:rPr lang="en-US" b="0" i="1" smtClean="0">
                        <a:latin typeface="Cambria Math" panose="02040503050406030204" pitchFamily="18" charset="0"/>
                      </a:rPr>
                      <m:t>, </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m:t>
                        </m:r>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−1</m:t>
                        </m:r>
                      </m:sub>
                    </m:sSub>
                    <m:r>
                      <a:rPr lang="en-US" b="0" i="1" smtClean="0">
                        <a:latin typeface="Cambria Math" panose="02040503050406030204" pitchFamily="18" charset="0"/>
                      </a:rPr>
                      <m:t>,</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0</m:t>
                        </m:r>
                      </m:sub>
                    </m:sSub>
                    <m:r>
                      <a:rPr lang="en-US" b="0" i="1" smtClean="0">
                        <a:latin typeface="Cambria Math" panose="02040503050406030204" pitchFamily="18" charset="0"/>
                      </a:rPr>
                      <m:t>,</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pt-BR" i="1">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 …</m:t>
                    </m:r>
                  </m:oMath>
                </a14:m>
                <a:r>
                  <a:rPr lang="pt-BR" dirty="0" smtClean="0"/>
                  <a:t> -- Conjunto de observações</a:t>
                </a:r>
              </a:p>
              <a:p>
                <a14:m>
                  <m:oMath xmlns:m="http://schemas.openxmlformats.org/officeDocument/2006/math">
                    <m:r>
                      <a:rPr lang="en-US" i="1">
                        <a:latin typeface="Cambria Math" panose="02040503050406030204" pitchFamily="18" charset="0"/>
                      </a:rPr>
                      <m:t>…, </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−3</m:t>
                        </m:r>
                      </m:sub>
                    </m:sSub>
                    <m:r>
                      <a:rPr lang="en-US" i="1">
                        <a:latin typeface="Cambria Math" panose="02040503050406030204" pitchFamily="18" charset="0"/>
                      </a:rPr>
                      <m:t>, </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0</m:t>
                        </m:r>
                      </m:sub>
                    </m:sSub>
                    <m:r>
                      <a:rPr lang="en-US" i="1">
                        <a:latin typeface="Cambria Math" panose="02040503050406030204" pitchFamily="18" charset="0"/>
                      </a:rPr>
                      <m:t>,</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1</m:t>
                        </m:r>
                      </m:sub>
                    </m:sSub>
                    <m:r>
                      <a:rPr lang="en-US" i="1">
                        <a:latin typeface="Cambria Math" panose="02040503050406030204" pitchFamily="18" charset="0"/>
                      </a:rPr>
                      <m:t>,</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2</m:t>
                        </m:r>
                      </m:sub>
                    </m:sSub>
                    <m:r>
                      <a:rPr lang="en-US" i="1">
                        <a:latin typeface="Cambria Math" panose="02040503050406030204" pitchFamily="18" charset="0"/>
                      </a:rPr>
                      <m:t>,</m:t>
                    </m:r>
                    <m:sSub>
                      <m:sSubPr>
                        <m:ctrlPr>
                          <a:rPr lang="pt-BR" i="1">
                            <a:latin typeface="Cambria Math" panose="02040503050406030204" pitchFamily="18" charset="0"/>
                          </a:rPr>
                        </m:ctrlPr>
                      </m:sSubPr>
                      <m:e>
                        <m:r>
                          <a:rPr lang="en-US" b="0" i="1" smtClean="0">
                            <a:latin typeface="Cambria Math" panose="02040503050406030204" pitchFamily="18" charset="0"/>
                          </a:rPr>
                          <m:t>𝑦</m:t>
                        </m:r>
                      </m:e>
                      <m:sub>
                        <m:r>
                          <a:rPr lang="en-US" i="1">
                            <a:latin typeface="Cambria Math" panose="02040503050406030204" pitchFamily="18" charset="0"/>
                          </a:rPr>
                          <m:t>3</m:t>
                        </m:r>
                      </m:sub>
                    </m:sSub>
                    <m:r>
                      <a:rPr lang="en-US" i="1">
                        <a:latin typeface="Cambria Math" panose="02040503050406030204" pitchFamily="18" charset="0"/>
                      </a:rPr>
                      <m:t>, …</m:t>
                    </m:r>
                  </m:oMath>
                </a14:m>
                <a:r>
                  <a:rPr lang="pt-BR" dirty="0" smtClean="0"/>
                  <a:t> -- Valor corresponde a cada </a:t>
                </a:r>
                <a:r>
                  <a:rPr lang="pt-BR" dirty="0" err="1" smtClean="0"/>
                  <a:t>observacao</a:t>
                </a:r>
                <a:endParaRPr lang="pt-BR" dirty="0"/>
              </a:p>
            </p:txBody>
          </p:sp>
        </mc:Choice>
        <mc:Fallback xmlns="">
          <p:sp>
            <p:nvSpPr>
              <p:cNvPr id="3" name="Espaço Reservado para Conteúdo 2"/>
              <p:cNvSpPr>
                <a:spLocks noGrp="1" noRot="1" noChangeAspect="1" noMove="1" noResize="1" noEditPoints="1" noAdjustHandles="1" noChangeArrowheads="1" noChangeShapeType="1" noTextEdit="1"/>
              </p:cNvSpPr>
              <p:nvPr>
                <p:ph idx="1"/>
              </p:nvPr>
            </p:nvSpPr>
            <p:spPr>
              <a:blipFill rotWithShape="0">
                <a:blip r:embed="rId2"/>
                <a:stretch>
                  <a:fillRect l="-341" t="-872"/>
                </a:stretch>
              </a:blipFill>
            </p:spPr>
            <p:txBody>
              <a:bodyPr/>
              <a:lstStyle/>
              <a:p>
                <a:r>
                  <a:rPr lang="pt-BR">
                    <a:noFill/>
                  </a:rPr>
                  <a:t> </a:t>
                </a:r>
              </a:p>
            </p:txBody>
          </p:sp>
        </mc:Fallback>
      </mc:AlternateContent>
    </p:spTree>
    <p:extLst>
      <p:ext uri="{BB962C8B-B14F-4D97-AF65-F5344CB8AC3E}">
        <p14:creationId xmlns:p14="http://schemas.microsoft.com/office/powerpoint/2010/main" val="1841294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Gauss Central Forward Difference Interpolation</a:t>
            </a:r>
            <a:br>
              <a:rPr lang="en-US" dirty="0"/>
            </a:b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3666947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Gauss Central Backward Difference Interpolation</a:t>
            </a:r>
            <a:br>
              <a:rPr lang="en-US" dirty="0"/>
            </a:b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790594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Stirling</a:t>
            </a:r>
            <a:r>
              <a:rPr lang="en-US" dirty="0"/>
              <a:t> Interpolation</a:t>
            </a:r>
            <a:br>
              <a:rPr lang="en-US" dirty="0"/>
            </a:b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3934128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Lagrange Interpolation</a:t>
            </a:r>
            <a:br>
              <a:rPr lang="en-US" dirty="0"/>
            </a:b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3533394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Próximos passos</a:t>
            </a:r>
            <a:endParaRPr lang="pt-BR" dirty="0"/>
          </a:p>
        </p:txBody>
      </p:sp>
      <p:sp>
        <p:nvSpPr>
          <p:cNvPr id="3" name="Espaço Reservado para Conteúdo 2"/>
          <p:cNvSpPr>
            <a:spLocks noGrp="1"/>
          </p:cNvSpPr>
          <p:nvPr>
            <p:ph idx="1"/>
          </p:nvPr>
        </p:nvSpPr>
        <p:spPr/>
        <p:txBody>
          <a:bodyPr/>
          <a:lstStyle/>
          <a:p>
            <a:r>
              <a:rPr lang="pt-BR" dirty="0" smtClean="0"/>
              <a:t>Determinar algumas cenas que serão removidas do conjunto de observações para serem usadas como comparação</a:t>
            </a:r>
          </a:p>
          <a:p>
            <a:r>
              <a:rPr lang="pt-BR" dirty="0" smtClean="0"/>
              <a:t>Modelar a cena usando Maya e renderizar</a:t>
            </a:r>
          </a:p>
          <a:p>
            <a:r>
              <a:rPr lang="pt-BR" dirty="0" smtClean="0"/>
              <a:t>Comparar os light </a:t>
            </a:r>
            <a:r>
              <a:rPr lang="pt-BR" dirty="0" err="1" smtClean="0"/>
              <a:t>probes</a:t>
            </a:r>
            <a:r>
              <a:rPr lang="pt-BR" dirty="0" smtClean="0"/>
              <a:t> obtidos através dos diferentes métodos de interpolação com a observação real</a:t>
            </a:r>
          </a:p>
          <a:p>
            <a:r>
              <a:rPr lang="pt-BR" dirty="0" smtClean="0"/>
              <a:t>Comparar o resultado da renderização da cena com o light probe interpolado e o cubo real</a:t>
            </a:r>
          </a:p>
          <a:p>
            <a:pPr marL="0" indent="0">
              <a:buNone/>
            </a:pPr>
            <a:endParaRPr lang="pt-BR" dirty="0"/>
          </a:p>
        </p:txBody>
      </p:sp>
    </p:spTree>
    <p:extLst>
      <p:ext uri="{BB962C8B-B14F-4D97-AF65-F5344CB8AC3E}">
        <p14:creationId xmlns:p14="http://schemas.microsoft.com/office/powerpoint/2010/main" val="552847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Motivação</a:t>
            </a:r>
            <a:endParaRPr lang="pt-BR" dirty="0"/>
          </a:p>
        </p:txBody>
      </p:sp>
      <p:sp>
        <p:nvSpPr>
          <p:cNvPr id="3" name="Espaço Reservado para Conteúdo 2"/>
          <p:cNvSpPr>
            <a:spLocks noGrp="1"/>
          </p:cNvSpPr>
          <p:nvPr>
            <p:ph idx="1"/>
          </p:nvPr>
        </p:nvSpPr>
        <p:spPr>
          <a:xfrm>
            <a:off x="646111" y="1327989"/>
            <a:ext cx="8946541" cy="4195481"/>
          </a:xfrm>
        </p:spPr>
        <p:txBody>
          <a:bodyPr>
            <a:noAutofit/>
          </a:bodyPr>
          <a:lstStyle/>
          <a:p>
            <a:r>
              <a:rPr lang="pt-BR" sz="2600" dirty="0" smtClean="0"/>
              <a:t>Renderizar </a:t>
            </a:r>
            <a:r>
              <a:rPr lang="pt-BR" sz="2600" dirty="0"/>
              <a:t>cenas em períodos diferentes do dia utilizando uma iluminação convincente e </a:t>
            </a:r>
            <a:r>
              <a:rPr lang="pt-BR" sz="2600" dirty="0" smtClean="0"/>
              <a:t>realista</a:t>
            </a:r>
          </a:p>
          <a:p>
            <a:pPr lvl="1"/>
            <a:r>
              <a:rPr lang="en-US" sz="2400" i="1" dirty="0" smtClean="0"/>
              <a:t>Image Based Lighting</a:t>
            </a:r>
            <a:r>
              <a:rPr lang="en-US" sz="2400" dirty="0" smtClean="0"/>
              <a:t>!</a:t>
            </a:r>
            <a:endParaRPr lang="pt-BR" sz="2400" dirty="0"/>
          </a:p>
          <a:p>
            <a:r>
              <a:rPr lang="pt-BR" sz="2600" i="1" dirty="0"/>
              <a:t>IBL</a:t>
            </a:r>
            <a:r>
              <a:rPr lang="pt-BR" sz="2600" dirty="0"/>
              <a:t> consiste na obtenção de </a:t>
            </a:r>
            <a:r>
              <a:rPr lang="pt-BR" sz="2600" i="1" dirty="0"/>
              <a:t>Light </a:t>
            </a:r>
            <a:r>
              <a:rPr lang="pt-BR" sz="2600" i="1" dirty="0" smtClean="0"/>
              <a:t>Probes</a:t>
            </a:r>
            <a:r>
              <a:rPr lang="pt-BR" sz="2600" dirty="0"/>
              <a:t>, imagens </a:t>
            </a:r>
            <a:r>
              <a:rPr lang="pt-BR" sz="2600" i="1" dirty="0"/>
              <a:t>HDR</a:t>
            </a:r>
            <a:r>
              <a:rPr lang="pt-BR" sz="2600" dirty="0"/>
              <a:t> omnidirecionais de uma cena, que são posteriormente usados na fase de renderização, de modo a substituir as fontes de luz da </a:t>
            </a:r>
            <a:r>
              <a:rPr lang="pt-BR" sz="2600" dirty="0" smtClean="0"/>
              <a:t>cena</a:t>
            </a:r>
          </a:p>
          <a:p>
            <a:r>
              <a:rPr lang="pt-BR" sz="2600" dirty="0"/>
              <a:t>Mas essa técnica apresenta uma falha, para cada período do dia a ser renderizado é necessário obter um novo </a:t>
            </a:r>
            <a:r>
              <a:rPr lang="pt-BR" sz="2600" i="1" dirty="0"/>
              <a:t>Light </a:t>
            </a:r>
            <a:r>
              <a:rPr lang="pt-BR" sz="2600" i="1" dirty="0" smtClean="0"/>
              <a:t>Probe</a:t>
            </a:r>
            <a:endParaRPr lang="pt-BR" sz="2600" dirty="0"/>
          </a:p>
          <a:p>
            <a:endParaRPr lang="en-US" sz="2400" dirty="0"/>
          </a:p>
        </p:txBody>
      </p:sp>
    </p:spTree>
    <p:extLst>
      <p:ext uri="{BB962C8B-B14F-4D97-AF65-F5344CB8AC3E}">
        <p14:creationId xmlns:p14="http://schemas.microsoft.com/office/powerpoint/2010/main" val="41232696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i="1" dirty="0" smtClean="0"/>
              <a:t>Image Based Lighting</a:t>
            </a:r>
            <a:endParaRPr lang="pt-BR" i="1" dirty="0"/>
          </a:p>
        </p:txBody>
      </p:sp>
      <p:pic>
        <p:nvPicPr>
          <p:cNvPr id="16" name="Espaço Reservado para Conteúdo 15"/>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580208" y="3943137"/>
            <a:ext cx="2619100" cy="2619100"/>
          </a:xfrm>
        </p:spPr>
      </p:pic>
      <p:sp>
        <p:nvSpPr>
          <p:cNvPr id="9" name="CaixaDeTexto 8"/>
          <p:cNvSpPr txBox="1"/>
          <p:nvPr/>
        </p:nvSpPr>
        <p:spPr>
          <a:xfrm>
            <a:off x="578797" y="3543027"/>
            <a:ext cx="2739641" cy="400110"/>
          </a:xfrm>
          <a:prstGeom prst="rect">
            <a:avLst/>
          </a:prstGeom>
          <a:noFill/>
        </p:spPr>
        <p:txBody>
          <a:bodyPr wrap="square" rtlCol="0">
            <a:spAutoFit/>
          </a:bodyPr>
          <a:lstStyle/>
          <a:p>
            <a:r>
              <a:rPr lang="pt-BR" sz="1000" dirty="0" smtClean="0"/>
              <a:t>Cena usada como base para geração do </a:t>
            </a:r>
            <a:r>
              <a:rPr lang="pt-BR" sz="1000" i="1" dirty="0" smtClean="0"/>
              <a:t>Light Probe</a:t>
            </a:r>
          </a:p>
        </p:txBody>
      </p:sp>
      <p:graphicFrame>
        <p:nvGraphicFramePr>
          <p:cNvPr id="15" name="Objeto 14"/>
          <p:cNvGraphicFramePr>
            <a:graphicFrameLocks noChangeAspect="1"/>
          </p:cNvGraphicFramePr>
          <p:nvPr>
            <p:extLst>
              <p:ext uri="{D42A27DB-BD31-4B8C-83A1-F6EECF244321}">
                <p14:modId xmlns:p14="http://schemas.microsoft.com/office/powerpoint/2010/main" val="2461151492"/>
              </p:ext>
            </p:extLst>
          </p:nvPr>
        </p:nvGraphicFramePr>
        <p:xfrm>
          <a:off x="580207" y="1772929"/>
          <a:ext cx="2686415" cy="1798610"/>
        </p:xfrm>
        <a:graphic>
          <a:graphicData uri="http://schemas.openxmlformats.org/presentationml/2006/ole">
            <mc:AlternateContent xmlns:mc="http://schemas.openxmlformats.org/markup-compatibility/2006">
              <mc:Choice xmlns:v="urn:schemas-microsoft-com:vml" Requires="v">
                <p:oleObj spid="_x0000_s2100" name="Bitmap Image" r:id="rId5" imgW="5562720" imgH="3724200" progId="Paint.Picture">
                  <p:embed/>
                </p:oleObj>
              </mc:Choice>
              <mc:Fallback>
                <p:oleObj name="Bitmap Image" r:id="rId5" imgW="5562720" imgH="3724200" progId="Paint.Picture">
                  <p:embed/>
                  <p:pic>
                    <p:nvPicPr>
                      <p:cNvPr id="0" name=""/>
                      <p:cNvPicPr/>
                      <p:nvPr/>
                    </p:nvPicPr>
                    <p:blipFill>
                      <a:blip r:embed="rId6"/>
                      <a:stretch>
                        <a:fillRect/>
                      </a:stretch>
                    </p:blipFill>
                    <p:spPr>
                      <a:xfrm>
                        <a:off x="580207" y="1772929"/>
                        <a:ext cx="2686415" cy="1798610"/>
                      </a:xfrm>
                      <a:prstGeom prst="rect">
                        <a:avLst/>
                      </a:prstGeom>
                    </p:spPr>
                  </p:pic>
                </p:oleObj>
              </mc:Fallback>
            </mc:AlternateContent>
          </a:graphicData>
        </a:graphic>
      </p:graphicFrame>
      <p:pic>
        <p:nvPicPr>
          <p:cNvPr id="17" name="Imagem 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385752" y="1772929"/>
            <a:ext cx="8514325" cy="4789308"/>
          </a:xfrm>
          <a:prstGeom prst="rect">
            <a:avLst/>
          </a:prstGeom>
        </p:spPr>
      </p:pic>
    </p:spTree>
    <p:extLst>
      <p:ext uri="{BB962C8B-B14F-4D97-AF65-F5344CB8AC3E}">
        <p14:creationId xmlns:p14="http://schemas.microsoft.com/office/powerpoint/2010/main" val="913325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Objetivos</a:t>
            </a:r>
            <a:endParaRPr lang="pt-BR" dirty="0"/>
          </a:p>
        </p:txBody>
      </p:sp>
      <p:sp>
        <p:nvSpPr>
          <p:cNvPr id="3" name="Espaço Reservado para Conteúdo 2"/>
          <p:cNvSpPr>
            <a:spLocks noGrp="1"/>
          </p:cNvSpPr>
          <p:nvPr>
            <p:ph idx="1"/>
          </p:nvPr>
        </p:nvSpPr>
        <p:spPr>
          <a:xfrm>
            <a:off x="646111" y="1399913"/>
            <a:ext cx="10369720" cy="4195481"/>
          </a:xfrm>
        </p:spPr>
        <p:txBody>
          <a:bodyPr>
            <a:noAutofit/>
          </a:bodyPr>
          <a:lstStyle/>
          <a:p>
            <a:r>
              <a:rPr lang="pt-BR" sz="2600" dirty="0" smtClean="0"/>
              <a:t>Gostaríamos de aliviar a restrição de que é necessário obter um </a:t>
            </a:r>
            <a:r>
              <a:rPr lang="pt-BR" sz="2600" i="1" dirty="0" smtClean="0"/>
              <a:t>Light Probe</a:t>
            </a:r>
            <a:r>
              <a:rPr lang="pt-BR" sz="2600" dirty="0" smtClean="0"/>
              <a:t> para cada momento a ser renderizado</a:t>
            </a:r>
          </a:p>
          <a:p>
            <a:r>
              <a:rPr lang="pt-BR" sz="2600" dirty="0" smtClean="0"/>
              <a:t>Para tal pretendemos utilizar interpolação para estimar os </a:t>
            </a:r>
            <a:r>
              <a:rPr lang="pt-BR" sz="2600" i="1" dirty="0" smtClean="0"/>
              <a:t>Light Probes</a:t>
            </a:r>
            <a:r>
              <a:rPr lang="pt-BR" sz="2600" dirty="0" smtClean="0"/>
              <a:t> para horários em que não temos dados</a:t>
            </a:r>
          </a:p>
        </p:txBody>
      </p:sp>
    </p:spTree>
    <p:extLst>
      <p:ext uri="{BB962C8B-B14F-4D97-AF65-F5344CB8AC3E}">
        <p14:creationId xmlns:p14="http://schemas.microsoft.com/office/powerpoint/2010/main" val="18925275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Resultados esperados</a:t>
            </a:r>
            <a:endParaRPr lang="pt-BR" dirty="0"/>
          </a:p>
        </p:txBody>
      </p:sp>
      <p:sp>
        <p:nvSpPr>
          <p:cNvPr id="3" name="Espaço Reservado para Conteúdo 2"/>
          <p:cNvSpPr>
            <a:spLocks noGrp="1"/>
          </p:cNvSpPr>
          <p:nvPr>
            <p:ph idx="1"/>
          </p:nvPr>
        </p:nvSpPr>
        <p:spPr>
          <a:xfrm>
            <a:off x="646111" y="1295037"/>
            <a:ext cx="8946541" cy="4195481"/>
          </a:xfrm>
        </p:spPr>
        <p:txBody>
          <a:bodyPr>
            <a:normAutofit fontScale="92500" lnSpcReduction="20000"/>
          </a:bodyPr>
          <a:lstStyle/>
          <a:p>
            <a:r>
              <a:rPr lang="pt-BR" sz="2800" dirty="0"/>
              <a:t>Esperamos obter </a:t>
            </a:r>
            <a:r>
              <a:rPr lang="pt-BR" sz="2800" i="1" dirty="0"/>
              <a:t>light </a:t>
            </a:r>
            <a:r>
              <a:rPr lang="pt-BR" sz="2800" i="1" dirty="0" err="1"/>
              <a:t>probes</a:t>
            </a:r>
            <a:r>
              <a:rPr lang="pt-BR" sz="2800" i="1" dirty="0"/>
              <a:t> </a:t>
            </a:r>
            <a:r>
              <a:rPr lang="pt-BR" sz="2800" dirty="0"/>
              <a:t>que aproximem de maneira razoável os horários para os quais não possuímos dados. Para tal faremos duas comparações para validar nossa aproximação</a:t>
            </a:r>
            <a:r>
              <a:rPr lang="pt-BR" sz="2800" dirty="0" smtClean="0"/>
              <a:t>:</a:t>
            </a:r>
          </a:p>
          <a:p>
            <a:pPr lvl="1"/>
            <a:r>
              <a:rPr lang="pt-BR" sz="2600" dirty="0" smtClean="0"/>
              <a:t>Comparação </a:t>
            </a:r>
            <a:r>
              <a:rPr lang="pt-BR" sz="2600" dirty="0"/>
              <a:t>do </a:t>
            </a:r>
            <a:r>
              <a:rPr lang="pt-BR" sz="2600" i="1" dirty="0"/>
              <a:t>Light Probe</a:t>
            </a:r>
            <a:r>
              <a:rPr lang="pt-BR" sz="2600" dirty="0"/>
              <a:t> obtido através de interpolação com um </a:t>
            </a:r>
            <a:r>
              <a:rPr lang="pt-BR" sz="2600" i="1" dirty="0"/>
              <a:t>Light Probe</a:t>
            </a:r>
            <a:r>
              <a:rPr lang="pt-BR" sz="2600" dirty="0"/>
              <a:t> obtido de maneira </a:t>
            </a:r>
            <a:r>
              <a:rPr lang="pt-BR" sz="2600" dirty="0" smtClean="0"/>
              <a:t>convencional</a:t>
            </a:r>
          </a:p>
          <a:p>
            <a:pPr lvl="1"/>
            <a:r>
              <a:rPr lang="pt-BR" sz="2600" dirty="0" smtClean="0"/>
              <a:t>Renderização </a:t>
            </a:r>
            <a:r>
              <a:rPr lang="pt-BR" sz="2600" dirty="0"/>
              <a:t>de um objeto simples utilizando o </a:t>
            </a:r>
            <a:r>
              <a:rPr lang="pt-BR" sz="2600" i="1" dirty="0"/>
              <a:t>Light Probe</a:t>
            </a:r>
            <a:r>
              <a:rPr lang="pt-BR" sz="2600" dirty="0"/>
              <a:t> interpolado como fonte de iluminação e com uma imagem do mesmo objeto inserido numa cena </a:t>
            </a:r>
            <a:r>
              <a:rPr lang="pt-BR" sz="2600" dirty="0" smtClean="0"/>
              <a:t>real</a:t>
            </a:r>
          </a:p>
          <a:p>
            <a:pPr lvl="2"/>
            <a:r>
              <a:rPr lang="pt-BR" sz="2600" dirty="0" smtClean="0"/>
              <a:t>O </a:t>
            </a:r>
            <a:r>
              <a:rPr lang="pt-BR" sz="2600" dirty="0"/>
              <a:t>objeto em questão seria um cubo </a:t>
            </a:r>
            <a:r>
              <a:rPr lang="pt-BR" sz="2600" dirty="0" smtClean="0"/>
              <a:t>branco</a:t>
            </a:r>
            <a:endParaRPr lang="pt-BR" sz="2600" dirty="0"/>
          </a:p>
          <a:p>
            <a:endParaRPr lang="en-US" sz="2800" dirty="0" smtClean="0"/>
          </a:p>
        </p:txBody>
      </p:sp>
    </p:spTree>
    <p:extLst>
      <p:ext uri="{BB962C8B-B14F-4D97-AF65-F5344CB8AC3E}">
        <p14:creationId xmlns:p14="http://schemas.microsoft.com/office/powerpoint/2010/main" val="9629341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Aquisição dos light </a:t>
            </a:r>
            <a:r>
              <a:rPr lang="pt-BR" dirty="0" err="1" smtClean="0"/>
              <a:t>probes</a:t>
            </a:r>
            <a:endParaRPr lang="pt-BR" dirty="0"/>
          </a:p>
        </p:txBody>
      </p:sp>
      <p:sp>
        <p:nvSpPr>
          <p:cNvPr id="3" name="Espaço Reservado para Conteúdo 2"/>
          <p:cNvSpPr>
            <a:spLocks noGrp="1"/>
          </p:cNvSpPr>
          <p:nvPr>
            <p:ph idx="1"/>
          </p:nvPr>
        </p:nvSpPr>
        <p:spPr/>
        <p:txBody>
          <a:bodyPr/>
          <a:lstStyle/>
          <a:p>
            <a:r>
              <a:rPr lang="pt-BR" dirty="0" smtClean="0"/>
              <a:t>Dados adquiridos</a:t>
            </a:r>
          </a:p>
          <a:p>
            <a:r>
              <a:rPr lang="pt-BR" dirty="0" smtClean="0"/>
              <a:t>Cena interna e externa</a:t>
            </a:r>
          </a:p>
          <a:p>
            <a:r>
              <a:rPr lang="pt-BR" dirty="0" smtClean="0"/>
              <a:t>18 tomadas para cena externa</a:t>
            </a:r>
          </a:p>
          <a:p>
            <a:r>
              <a:rPr lang="pt-BR" dirty="0" smtClean="0"/>
              <a:t>17 tomadas para cena interna</a:t>
            </a:r>
          </a:p>
          <a:p>
            <a:r>
              <a:rPr lang="pt-BR" dirty="0" smtClean="0"/>
              <a:t>Diferença de 30-35 minutos entre cada aquisição</a:t>
            </a:r>
          </a:p>
          <a:p>
            <a:r>
              <a:rPr lang="pt-BR" dirty="0" smtClean="0"/>
              <a:t>Entre as 10:45 até as 20:00 (pausa para almoço apenas)</a:t>
            </a:r>
          </a:p>
          <a:p>
            <a:r>
              <a:rPr lang="pt-BR" dirty="0" smtClean="0"/>
              <a:t>Uso de um cubo branco como referencia para comparações – colocar imagem</a:t>
            </a:r>
          </a:p>
          <a:p>
            <a:endParaRPr lang="en-US" dirty="0"/>
          </a:p>
          <a:p>
            <a:r>
              <a:rPr lang="pt-BR" dirty="0" smtClean="0"/>
              <a:t>Problemas com foco em algumas das tomadas</a:t>
            </a:r>
            <a:endParaRPr lang="pt-BR" dirty="0"/>
          </a:p>
        </p:txBody>
      </p:sp>
    </p:spTree>
    <p:extLst>
      <p:ext uri="{BB962C8B-B14F-4D97-AF65-F5344CB8AC3E}">
        <p14:creationId xmlns:p14="http://schemas.microsoft.com/office/powerpoint/2010/main" val="2403154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Light Probes - </a:t>
            </a:r>
            <a:r>
              <a:rPr lang="en-US" dirty="0" err="1" smtClean="0"/>
              <a:t>internos</a:t>
            </a: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428572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Light Probes - </a:t>
            </a:r>
            <a:r>
              <a:rPr lang="en-US" dirty="0" err="1" smtClean="0"/>
              <a:t>externos</a:t>
            </a:r>
            <a:endParaRPr lang="pt-BR" dirty="0"/>
          </a:p>
        </p:txBody>
      </p:sp>
      <p:sp>
        <p:nvSpPr>
          <p:cNvPr id="3" name="Espaço Reservado para Conteúdo 2"/>
          <p:cNvSpPr>
            <a:spLocks noGrp="1"/>
          </p:cNvSpPr>
          <p:nvPr>
            <p:ph idx="1"/>
          </p:nvPr>
        </p:nvSpPr>
        <p:spPr/>
        <p:txBody>
          <a:bodyPr/>
          <a:lstStyle/>
          <a:p>
            <a:endParaRPr lang="pt-BR"/>
          </a:p>
        </p:txBody>
      </p:sp>
    </p:spTree>
    <p:extLst>
      <p:ext uri="{BB962C8B-B14F-4D97-AF65-F5344CB8AC3E}">
        <p14:creationId xmlns:p14="http://schemas.microsoft.com/office/powerpoint/2010/main" val="1525173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Interpolações</a:t>
            </a:r>
            <a:endParaRPr lang="pt-BR" dirty="0"/>
          </a:p>
        </p:txBody>
      </p:sp>
      <p:sp>
        <p:nvSpPr>
          <p:cNvPr id="3" name="Espaço Reservado para Conteúdo 2"/>
          <p:cNvSpPr>
            <a:spLocks noGrp="1"/>
          </p:cNvSpPr>
          <p:nvPr>
            <p:ph idx="1"/>
          </p:nvPr>
        </p:nvSpPr>
        <p:spPr/>
        <p:txBody>
          <a:bodyPr/>
          <a:lstStyle/>
          <a:p>
            <a:r>
              <a:rPr lang="en-US" dirty="0" smtClean="0"/>
              <a:t>Linear</a:t>
            </a:r>
          </a:p>
          <a:p>
            <a:r>
              <a:rPr lang="en-US" dirty="0" smtClean="0"/>
              <a:t>Gauss Central Forward Difference Interpolation</a:t>
            </a:r>
          </a:p>
          <a:p>
            <a:r>
              <a:rPr lang="en-US" dirty="0" smtClean="0"/>
              <a:t>Gauss Central Backward Difference Interpolation</a:t>
            </a:r>
          </a:p>
          <a:p>
            <a:r>
              <a:rPr lang="en-US" dirty="0" err="1" smtClean="0"/>
              <a:t>Stirling</a:t>
            </a:r>
            <a:r>
              <a:rPr lang="en-US" dirty="0" smtClean="0"/>
              <a:t> Interpolation</a:t>
            </a:r>
          </a:p>
          <a:p>
            <a:r>
              <a:rPr lang="en-US" dirty="0" smtClean="0"/>
              <a:t>Lagrange Interpolation</a:t>
            </a:r>
          </a:p>
          <a:p>
            <a:pPr marL="0" indent="0">
              <a:buNone/>
            </a:pPr>
            <a:endParaRPr lang="pt-BR" dirty="0"/>
          </a:p>
        </p:txBody>
      </p:sp>
    </p:spTree>
    <p:extLst>
      <p:ext uri="{BB962C8B-B14F-4D97-AF65-F5344CB8AC3E}">
        <p14:creationId xmlns:p14="http://schemas.microsoft.com/office/powerpoint/2010/main" val="29749937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Íon">
  <a:themeElements>
    <a:clrScheme name="Í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Í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Í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1651</TotalTime>
  <Words>402</Words>
  <Application>Microsoft Office PowerPoint</Application>
  <PresentationFormat>Widescreen</PresentationFormat>
  <Paragraphs>55</Paragraphs>
  <Slides>15</Slides>
  <Notes>5</Notes>
  <HiddenSlides>0</HiddenSlides>
  <MMClips>0</MMClips>
  <ScaleCrop>false</ScaleCrop>
  <HeadingPairs>
    <vt:vector size="8" baseType="variant">
      <vt:variant>
        <vt:lpstr>Fontes usadas</vt:lpstr>
      </vt:variant>
      <vt:variant>
        <vt:i4>5</vt:i4>
      </vt:variant>
      <vt:variant>
        <vt:lpstr>Tema</vt:lpstr>
      </vt:variant>
      <vt:variant>
        <vt:i4>1</vt:i4>
      </vt:variant>
      <vt:variant>
        <vt:lpstr>Servidores OLE inseridos</vt:lpstr>
      </vt:variant>
      <vt:variant>
        <vt:i4>1</vt:i4>
      </vt:variant>
      <vt:variant>
        <vt:lpstr>Títulos de slides</vt:lpstr>
      </vt:variant>
      <vt:variant>
        <vt:i4>15</vt:i4>
      </vt:variant>
    </vt:vector>
  </HeadingPairs>
  <TitlesOfParts>
    <vt:vector size="22" baseType="lpstr">
      <vt:lpstr>Arial</vt:lpstr>
      <vt:lpstr>Calibri</vt:lpstr>
      <vt:lpstr>Cambria Math</vt:lpstr>
      <vt:lpstr>Century Gothic</vt:lpstr>
      <vt:lpstr>Wingdings 3</vt:lpstr>
      <vt:lpstr>Íon</vt:lpstr>
      <vt:lpstr>Bitmap Image</vt:lpstr>
      <vt:lpstr>Estimação de iluminação para diferentes horários através de light probes temporalmente variáveis</vt:lpstr>
      <vt:lpstr>Motivação</vt:lpstr>
      <vt:lpstr>Image Based Lighting</vt:lpstr>
      <vt:lpstr>Objetivos</vt:lpstr>
      <vt:lpstr>Resultados esperados</vt:lpstr>
      <vt:lpstr>Aquisição dos light probes</vt:lpstr>
      <vt:lpstr>Light Probes - internos</vt:lpstr>
      <vt:lpstr>Light Probes - externos</vt:lpstr>
      <vt:lpstr>Interpolações</vt:lpstr>
      <vt:lpstr>Interpolações</vt:lpstr>
      <vt:lpstr>Gauss Central Forward Difference Interpolation </vt:lpstr>
      <vt:lpstr>Gauss Central Backward Difference Interpolation </vt:lpstr>
      <vt:lpstr>Stirling Interpolation </vt:lpstr>
      <vt:lpstr>Lagrange Interpolation </vt:lpstr>
      <vt:lpstr>Próximos passos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Light Probes to Estimate Light Incidence</dc:title>
  <dc:creator>Caio Valente</dc:creator>
  <cp:lastModifiedBy>Caio Valente</cp:lastModifiedBy>
  <cp:revision>84</cp:revision>
  <dcterms:created xsi:type="dcterms:W3CDTF">2014-09-04T01:55:39Z</dcterms:created>
  <dcterms:modified xsi:type="dcterms:W3CDTF">2014-11-23T14:46:35Z</dcterms:modified>
</cp:coreProperties>
</file>

<file path=docProps/thumbnail.jpeg>
</file>